
<file path=[Content_Types].xml><?xml version="1.0" encoding="utf-8"?>
<Types xmlns="http://schemas.openxmlformats.org/package/2006/content-types">
  <Default Extension="gif" ContentType="image/gif"/>
  <Default Extension="jpeg" ContentType="image/jpeg"/>
  <Default Extension="jpg" ContentType="application/octet-stream"/>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19"/>
  </p:notesMasterIdLst>
  <p:handoutMasterIdLst>
    <p:handoutMasterId r:id="rId20"/>
  </p:handoutMasterIdLst>
  <p:sldIdLst>
    <p:sldId id="1923" r:id="rId5"/>
    <p:sldId id="2145707366" r:id="rId6"/>
    <p:sldId id="2145707368" r:id="rId7"/>
    <p:sldId id="2145707369" r:id="rId8"/>
    <p:sldId id="2145707370" r:id="rId9"/>
    <p:sldId id="2145707374" r:id="rId10"/>
    <p:sldId id="2145707372" r:id="rId11"/>
    <p:sldId id="259" r:id="rId12"/>
    <p:sldId id="2145707373" r:id="rId13"/>
    <p:sldId id="2145707371" r:id="rId14"/>
    <p:sldId id="256" r:id="rId15"/>
    <p:sldId id="2145707375" r:id="rId16"/>
    <p:sldId id="2145707312" r:id="rId17"/>
    <p:sldId id="21457073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1FDB95-EA74-40D4-41D4-794789E75F11}" name="Julie Hall" initials="JH" userId="S::julie.hall40@england.nhs.uk::030d011f-d24b-4357-a990-9aac7d9a6688" providerId="AD"/>
  <p188:author id="{1F1BF6F6-B608-7051-3CEA-BCD0AD84D3B7}" name="Kate Penny" initials="KP" userId="S::katherine.penny@england.nhs.uk::0f5b89f6-5444-45b1-a509-bc50f8d3368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99"/>
    <a:srgbClr val="FF6600"/>
    <a:srgbClr val="005EB8"/>
    <a:srgbClr val="003087"/>
    <a:srgbClr val="80D2CC"/>
    <a:srgbClr val="99DBD6"/>
    <a:srgbClr val="99DDEB"/>
    <a:srgbClr val="80D4E7"/>
    <a:srgbClr val="E8EDEE"/>
    <a:srgbClr val="82D1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660" autoAdjust="0"/>
  </p:normalViewPr>
  <p:slideViewPr>
    <p:cSldViewPr snapToGrid="0">
      <p:cViewPr varScale="1">
        <p:scale>
          <a:sx n="111" d="100"/>
          <a:sy n="111" d="100"/>
        </p:scale>
        <p:origin x="612"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n Howard" userId="f9cd754d-d299-4db0-97d4-b7d87d32ece7" providerId="ADAL" clId="{4F5DE87D-14C3-40F9-8CE6-9CA0C8F3C4A6}"/>
    <pc:docChg chg="modSld">
      <pc:chgData name="Lyn Howard" userId="f9cd754d-d299-4db0-97d4-b7d87d32ece7" providerId="ADAL" clId="{4F5DE87D-14C3-40F9-8CE6-9CA0C8F3C4A6}" dt="2024-07-10T17:09:09.247" v="32" actId="20577"/>
      <pc:docMkLst>
        <pc:docMk/>
      </pc:docMkLst>
      <pc:sldChg chg="modSp mod">
        <pc:chgData name="Lyn Howard" userId="f9cd754d-d299-4db0-97d4-b7d87d32ece7" providerId="ADAL" clId="{4F5DE87D-14C3-40F9-8CE6-9CA0C8F3C4A6}" dt="2024-07-10T17:09:09.247" v="32" actId="20577"/>
        <pc:sldMkLst>
          <pc:docMk/>
          <pc:sldMk cId="339604666" sldId="2145707376"/>
        </pc:sldMkLst>
        <pc:spChg chg="mod">
          <ac:chgData name="Lyn Howard" userId="f9cd754d-d299-4db0-97d4-b7d87d32ece7" providerId="ADAL" clId="{4F5DE87D-14C3-40F9-8CE6-9CA0C8F3C4A6}" dt="2024-07-10T17:09:09.247" v="32" actId="20577"/>
          <ac:spMkLst>
            <pc:docMk/>
            <pc:sldMk cId="339604666" sldId="2145707376"/>
            <ac:spMk id="3" creationId="{9A88B238-4692-1FE3-B0B0-80F869C81C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10/07/2024</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RJDpRUKwaN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Standard title slide</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including the code here, in its entirety, just so you can see that the whole thing is only 58 rows. With this combination of the {</a:t>
            </a:r>
            <a:r>
              <a:rPr lang="en-GB" dirty="0" err="1"/>
              <a:t>emayili</a:t>
            </a:r>
            <a:r>
              <a:rPr lang="en-GB" dirty="0"/>
              <a:t>} package and an SMTP enabled email address it took under half an hour to send all the emails.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193394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hlinkClick r:id="rId3"/>
              </a:rPr>
              <a:t>5 Best Morph Transitions in PowerPoint 2023 🔥 - Easy Step-by-Step Tutorial (youtube.com)</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44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template came with instructions of all the different areas of the CRM that needed to be accessed to compile this report.</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06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process would take someone a couple of days of manually clicking into different areas…</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13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3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9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have the code set up for 1 slide, it’s easy to just loop through that for all the programmes. That proved really popular, so then programmes asked, “ Can we do that at workstream level?” Yes we can!</a:t>
            </a:r>
            <a:br>
              <a:rPr lang="en-GB" dirty="0"/>
            </a:br>
            <a:br>
              <a:rPr lang="en-GB" dirty="0"/>
            </a:br>
            <a:r>
              <a:rPr lang="en-GB" dirty="0"/>
              <a:t>Reusing the code for a different area involved changing path to the data source in 3 places.</a:t>
            </a:r>
          </a:p>
        </p:txBody>
      </p:sp>
      <p:sp>
        <p:nvSpPr>
          <p:cNvPr id="4" name="Slide Number Placeholder 3"/>
          <p:cNvSpPr>
            <a:spLocks noGrp="1"/>
          </p:cNvSpPr>
          <p:nvPr>
            <p:ph type="sldNum" sz="quarter" idx="5"/>
          </p:nvPr>
        </p:nvSpPr>
        <p:spPr/>
        <p:txBody>
          <a:bodyPr/>
          <a:lstStyle/>
          <a:p>
            <a:fld id="{9A4EC7EF-95E1-3D44-A982-BC7A3E9C617E}" type="slidenum">
              <a:rPr lang="en-GB" smtClean="0"/>
              <a:t>10</a:t>
            </a:fld>
            <a:endParaRPr lang="en-GB"/>
          </a:p>
        </p:txBody>
      </p:sp>
    </p:spTree>
    <p:extLst>
      <p:ext uri="{BB962C8B-B14F-4D97-AF65-F5344CB8AC3E}">
        <p14:creationId xmlns:p14="http://schemas.microsoft.com/office/powerpoint/2010/main" val="416862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with the free time that created, we could turn our attention to creating other new reports and summaries.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4631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you can easily produce reports. Fantastic! Now you need to share them, but you have a large Excel file of email addresses. And because these are parameterised reports, they each need a separate email, and we need to be very careful to send the right report to each group of email addresses so we’re not sharing confidential data.</a:t>
            </a:r>
            <a:br>
              <a:rPr lang="en-GB" dirty="0"/>
            </a:br>
            <a:endParaRPr lang="en-GB" dirty="0"/>
          </a:p>
          <a:p>
            <a:r>
              <a:rPr lang="en-GB" dirty="0"/>
              <a:t>This was the situation in the Estates team, who needed to email reports to all the NHS trusts in England. It was taking several days to manually put together and send out the emails.  But it doesn’t have to be that way! R has got your back.</a:t>
            </a:r>
          </a:p>
        </p:txBody>
      </p:sp>
      <p:sp>
        <p:nvSpPr>
          <p:cNvPr id="4" name="Slide Number Placeholder 3"/>
          <p:cNvSpPr>
            <a:spLocks noGrp="1"/>
          </p:cNvSpPr>
          <p:nvPr>
            <p:ph type="sldNum" sz="quarter" idx="5"/>
          </p:nvPr>
        </p:nvSpPr>
        <p:spPr/>
        <p:txBody>
          <a:bodyPr/>
          <a:lstStyle/>
          <a:p>
            <a:fld id="{9A4EC7EF-95E1-3D44-A982-BC7A3E9C617E}" type="slidenum">
              <a:rPr lang="en-GB" smtClean="0"/>
              <a:t>12</a:t>
            </a:fld>
            <a:endParaRPr lang="en-GB"/>
          </a:p>
        </p:txBody>
      </p:sp>
    </p:spTree>
    <p:extLst>
      <p:ext uri="{BB962C8B-B14F-4D97-AF65-F5344CB8AC3E}">
        <p14:creationId xmlns:p14="http://schemas.microsoft.com/office/powerpoint/2010/main" val="1267447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2DDCA5-A307-96EA-64A8-CCBA8E5F6393}"/>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47413" y="3166643"/>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Content Placeholder 2"/>
          <p:cNvSpPr>
            <a:spLocks noGrp="1"/>
          </p:cNvSpPr>
          <p:nvPr>
            <p:ph idx="1" hasCustomPrompt="1"/>
          </p:nvPr>
        </p:nvSpPr>
        <p:spPr>
          <a:xfrm>
            <a:off x="412708" y="2106000"/>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accent6"/>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B26CA0-4967-284E-42B6-5686F8C6B07B}"/>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3" name="Picture 2">
            <a:extLst>
              <a:ext uri="{FF2B5EF4-FFF2-40B4-BE49-F238E27FC236}">
                <a16:creationId xmlns:a16="http://schemas.microsoft.com/office/drawing/2014/main" id="{6FD787DC-00EF-B13A-FE97-CE51273E8674}"/>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8BBC9FB-69CA-ACB9-E6B9-6E2830215B6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Top Corners Rounded 17">
            <a:extLst>
              <a:ext uri="{FF2B5EF4-FFF2-40B4-BE49-F238E27FC236}">
                <a16:creationId xmlns:a16="http://schemas.microsoft.com/office/drawing/2014/main" id="{205929B3-ED58-E54F-B724-E24FB5F163DF}"/>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accent6"/>
                </a:solidFill>
              </a:defRPr>
            </a:lvl1pPr>
          </a:lstStyle>
          <a:p>
            <a:pPr lvl="0"/>
            <a:r>
              <a:rPr lang="en-GB"/>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accent6"/>
                </a:solidFill>
              </a:defRPr>
            </a:lvl1pPr>
          </a:lstStyle>
          <a:p>
            <a:pPr lvl="0"/>
            <a:r>
              <a:rPr lang="en-GB"/>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accent6"/>
                </a:solidFill>
              </a:defRPr>
            </a:lvl1pPr>
          </a:lstStyle>
          <a:p>
            <a:pPr lvl="0"/>
            <a:r>
              <a:rPr lang="en-GB"/>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accent6"/>
                </a:solidFill>
              </a:defRPr>
            </a:lvl1pPr>
          </a:lstStyle>
          <a:p>
            <a:pPr lvl="0"/>
            <a:r>
              <a:rPr lang="en-GB"/>
              <a:t>Insert title</a:t>
            </a:r>
          </a:p>
        </p:txBody>
      </p:sp>
      <p:cxnSp>
        <p:nvCxnSpPr>
          <p:cNvPr id="29" name="Straight Connector 28">
            <a:extLst>
              <a:ext uri="{FF2B5EF4-FFF2-40B4-BE49-F238E27FC236}">
                <a16:creationId xmlns:a16="http://schemas.microsoft.com/office/drawing/2014/main" id="{59357DCD-A469-B34A-A880-D744CA731C1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190978-5FC4-6858-371C-AF3DAD50E21F}"/>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“Showcase quotation</a:t>
            </a:r>
            <a:br>
              <a:rPr lang="en-GB"/>
            </a:br>
            <a:r>
              <a:rPr lang="en-GB"/>
              <a:t>with left aligned text over multiple lines. Try to keep</a:t>
            </a:r>
            <a:br>
              <a:rPr lang="en-GB"/>
            </a:br>
            <a:r>
              <a:rPr lang="en-GB"/>
              <a:t>it to four lines if </a:t>
            </a:r>
            <a:r>
              <a:rPr lang="en-GB" err="1"/>
              <a:t>poss</a:t>
            </a:r>
            <a:r>
              <a:rPr lang="en-GB"/>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Name Surname,</a:t>
            </a:r>
            <a:br>
              <a:rPr lang="en-GB"/>
            </a:br>
            <a:r>
              <a:rPr lang="en-GB"/>
              <a:t>Job Title</a:t>
            </a:r>
          </a:p>
        </p:txBody>
      </p:sp>
      <p:cxnSp>
        <p:nvCxnSpPr>
          <p:cNvPr id="8" name="Straight Connector 7">
            <a:extLst>
              <a:ext uri="{FF2B5EF4-FFF2-40B4-BE49-F238E27FC236}">
                <a16:creationId xmlns:a16="http://schemas.microsoft.com/office/drawing/2014/main" id="{B43FE3F0-85CD-934D-A3A3-CF2B78D73A35}"/>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7" name="TextBox 6">
            <a:extLst>
              <a:ext uri="{FF2B5EF4-FFF2-40B4-BE49-F238E27FC236}">
                <a16:creationId xmlns:a16="http://schemas.microsoft.com/office/drawing/2014/main" id="{2DFAD1B1-54FF-2FC6-D407-337D3737411D}"/>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1" y="0"/>
            <a:ext cx="12191998"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6" name="TextBox 5">
            <a:extLst>
              <a:ext uri="{FF2B5EF4-FFF2-40B4-BE49-F238E27FC236}">
                <a16:creationId xmlns:a16="http://schemas.microsoft.com/office/drawing/2014/main" id="{20A68404-D948-7642-8BC6-F42E883389E5}"/>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2" name="TextBox 1">
            <a:extLst>
              <a:ext uri="{FF2B5EF4-FFF2-40B4-BE49-F238E27FC236}">
                <a16:creationId xmlns:a16="http://schemas.microsoft.com/office/drawing/2014/main" id="{B77551A3-9BAE-400C-B485-0F4ED3DB7306}"/>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 </a:t>
            </a:r>
          </a:p>
        </p:txBody>
      </p:sp>
      <p:pic>
        <p:nvPicPr>
          <p:cNvPr id="6" name="Picture 5">
            <a:extLst>
              <a:ext uri="{FF2B5EF4-FFF2-40B4-BE49-F238E27FC236}">
                <a16:creationId xmlns:a16="http://schemas.microsoft.com/office/drawing/2014/main" id="{CEB4F947-0C85-DAF2-683C-40847EF7F07B}"/>
              </a:ext>
            </a:extLst>
          </p:cNvPr>
          <p:cNvPicPr>
            <a:picLocks noChangeAspect="1"/>
          </p:cNvPicPr>
          <p:nvPr userDrawn="1"/>
        </p:nvPicPr>
        <p:blipFill>
          <a:blip r:embed="rId2"/>
          <a:src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72D8FDB-A40F-9C14-5A8C-BCBBA006B64D}"/>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30C3909-1482-1013-E118-A2CE0A1DD3D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82932" y="2520000"/>
            <a:ext cx="6948488" cy="96361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7092F3-915E-341D-8AD1-B8E398E9BFA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hart&#10;&#10;Description automatically generated with medium confidence">
            <a:extLst>
              <a:ext uri="{FF2B5EF4-FFF2-40B4-BE49-F238E27FC236}">
                <a16:creationId xmlns:a16="http://schemas.microsoft.com/office/drawing/2014/main" id="{0AF6C2AD-0E53-2A94-6EDF-C2BC1C35E66B}"/>
              </a:ext>
            </a:extLst>
          </p:cNvPr>
          <p:cNvPicPr>
            <a:picLocks noChangeAspect="1"/>
          </p:cNvPicPr>
          <p:nvPr userDrawn="1"/>
        </p:nvPicPr>
        <p:blipFill>
          <a:blip r:embed="rId2"/>
          <a:stretch>
            <a:fillRect/>
          </a:stretch>
        </p:blipFill>
        <p:spPr>
          <a:xfrm>
            <a:off x="-216747" y="-121920"/>
            <a:ext cx="12408747" cy="697992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612000"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9A4BA-CD7C-BF8C-6221-BCB58BC96EC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icon&#10;&#10;Description automatically generated">
            <a:extLst>
              <a:ext uri="{FF2B5EF4-FFF2-40B4-BE49-F238E27FC236}">
                <a16:creationId xmlns:a16="http://schemas.microsoft.com/office/drawing/2014/main" id="{2D07C2D6-AB1B-B84B-BC13-7D79E8BCFCF8}"/>
              </a:ext>
            </a:extLst>
          </p:cNvPr>
          <p:cNvPicPr>
            <a:picLocks noChangeAspect="1"/>
          </p:cNvPicPr>
          <p:nvPr userDrawn="1"/>
        </p:nvPicPr>
        <p:blipFill>
          <a:blip r:embed="rId2"/>
          <a:stretch>
            <a:fillRect/>
          </a:stretch>
        </p:blipFill>
        <p:spPr>
          <a:xfrm>
            <a:off x="-52265" y="-122410"/>
            <a:ext cx="12499929" cy="703121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ront title slid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74A26B3-AA54-E4E3-F815-2DD0B5B502BC}"/>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descr="A picture containing icon&#10;&#10;Description automatically generated">
            <a:extLst>
              <a:ext uri="{FF2B5EF4-FFF2-40B4-BE49-F238E27FC236}">
                <a16:creationId xmlns:a16="http://schemas.microsoft.com/office/drawing/2014/main" id="{598E9D71-498A-0294-DB92-FA8A45963CAF}"/>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accent6"/>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GB"/>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68FFC32-6059-0DED-CEB1-02D4D3CCBC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54598"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line slide with image A">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6" name="Text Placeholder 7">
            <a:extLst>
              <a:ext uri="{FF2B5EF4-FFF2-40B4-BE49-F238E27FC236}">
                <a16:creationId xmlns:a16="http://schemas.microsoft.com/office/drawing/2014/main" id="{5B6F326D-0ECB-4952-2659-CD1729198654}"/>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ACCESSIBL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9D383FB-0467-4241-BEF0-D636E886723B}"/>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a:ln>
                  <a:noFill/>
                </a:ln>
                <a:solidFill>
                  <a:schemeClr val="tx1"/>
                </a:solidFill>
                <a:effectLst/>
                <a:uLnTx/>
                <a:uFillTx/>
                <a:latin typeface="+mn-lt"/>
                <a:ea typeface="+mn-ea"/>
                <a:cs typeface="+mn-cs"/>
              </a:rPr>
              <a:t> Thank You</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@nhsengland</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company/</a:t>
            </a:r>
            <a:r>
              <a:rPr kumimoji="0" lang="en-GB" sz="2400" b="1" i="0" u="none" strike="noStrike" kern="1200" cap="none" spc="20" normalizeH="0" baseline="0" noProof="0" err="1">
                <a:ln>
                  <a:noFill/>
                </a:ln>
                <a:solidFill>
                  <a:schemeClr val="tx1"/>
                </a:solidFill>
                <a:effectLst/>
                <a:uLnTx/>
                <a:uFillTx/>
                <a:latin typeface="+mn-lt"/>
                <a:ea typeface="+mn-ea"/>
                <a:cs typeface="+mn-cs"/>
              </a:rPr>
              <a:t>nhsengland</a:t>
            </a:r>
            <a:endParaRPr kumimoji="0" lang="en-GB" sz="2400" b="1" i="0" u="none" strike="noStrike" kern="1200" cap="none" spc="2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england.nhs.uk</a:t>
            </a:r>
            <a:endParaRPr lang="en-GB" sz="2400" b="1">
              <a:solidFill>
                <a:schemeClr val="tx1"/>
              </a:solidFill>
            </a:endParaRPr>
          </a:p>
        </p:txBody>
      </p:sp>
      <p:pic>
        <p:nvPicPr>
          <p:cNvPr id="5" name="Picture 4">
            <a:extLst>
              <a:ext uri="{FF2B5EF4-FFF2-40B4-BE49-F238E27FC236}">
                <a16:creationId xmlns:a16="http://schemas.microsoft.com/office/drawing/2014/main" id="{6C1B65D7-2EE6-F44F-85AA-7C93787926C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72040" y="3665234"/>
            <a:ext cx="390144" cy="390144"/>
          </a:xfrm>
          <a:prstGeom prst="rect">
            <a:avLst/>
          </a:prstGeom>
        </p:spPr>
      </p:pic>
      <p:pic>
        <p:nvPicPr>
          <p:cNvPr id="8" name="Picture 7">
            <a:extLst>
              <a:ext uri="{FF2B5EF4-FFF2-40B4-BE49-F238E27FC236}">
                <a16:creationId xmlns:a16="http://schemas.microsoft.com/office/drawing/2014/main" id="{F2843EE8-F6F8-9D40-92C1-94FB4DCF14B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885396" y="4266369"/>
            <a:ext cx="390144" cy="390144"/>
          </a:xfrm>
          <a:prstGeom prst="rect">
            <a:avLst/>
          </a:prstGeom>
        </p:spPr>
      </p:pic>
      <p:pic>
        <p:nvPicPr>
          <p:cNvPr id="72" name="Picture 96">
            <a:extLst>
              <a:ext uri="{FF2B5EF4-FFF2-40B4-BE49-F238E27FC236}">
                <a16:creationId xmlns:a16="http://schemas.microsoft.com/office/drawing/2014/main" id="{664BA24D-FA8C-EE4D-A2DC-491BF11D6FA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767074" y="4806522"/>
            <a:ext cx="600075" cy="600075"/>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8"/>
          <a:stretch>
            <a:fillRect/>
          </a:stretch>
        </p:blipFill>
        <p:spPr>
          <a:xfrm>
            <a:off x="10551045" y="364425"/>
            <a:ext cx="1208955" cy="979789"/>
          </a:xfrm>
          <a:prstGeom prst="rect">
            <a:avLst/>
          </a:prstGeom>
        </p:spPr>
      </p:pic>
      <p:pic>
        <p:nvPicPr>
          <p:cNvPr id="6" name="Picture 5" descr="Icon&#10;&#10;Description automatically generated">
            <a:extLst>
              <a:ext uri="{FF2B5EF4-FFF2-40B4-BE49-F238E27FC236}">
                <a16:creationId xmlns:a16="http://schemas.microsoft.com/office/drawing/2014/main" id="{76D92FD5-08EA-6BC8-29BC-BCF5EEFE18AA}"/>
              </a:ext>
            </a:extLst>
          </p:cNvPr>
          <p:cNvPicPr>
            <a:picLocks noChangeAspect="1"/>
          </p:cNvPicPr>
          <p:nvPr userDrawn="1"/>
        </p:nvPicPr>
        <p:blipFill>
          <a:blip r:embed="rId9"/>
          <a:stretch>
            <a:fillRect/>
          </a:stretch>
        </p:blipFill>
        <p:spPr>
          <a:xfrm rot="5400000">
            <a:off x="-2509143" y="-71523"/>
            <a:ext cx="10768951" cy="7616239"/>
          </a:xfrm>
          <a:prstGeom prst="rect">
            <a:avLst/>
          </a:prstGeom>
        </p:spPr>
      </p:pic>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156260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9144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TextBox 5">
            <a:extLst>
              <a:ext uri="{FF2B5EF4-FFF2-40B4-BE49-F238E27FC236}">
                <a16:creationId xmlns:a16="http://schemas.microsoft.com/office/drawing/2014/main" id="{17BDFC27-AE77-990E-E3A7-5DF7B8BEB8B0}"/>
              </a:ext>
            </a:extLst>
          </p:cNvPr>
          <p:cNvSpPr txBox="1"/>
          <p:nvPr userDrawn="1"/>
        </p:nvSpPr>
        <p:spPr>
          <a:xfrm>
            <a:off x="7202551" y="2249424"/>
            <a:ext cx="4428148" cy="1200329"/>
          </a:xfrm>
          <a:prstGeom prst="rect">
            <a:avLst/>
          </a:prstGeom>
          <a:noFill/>
        </p:spPr>
        <p:txBody>
          <a:bodyPr wrap="square" rtlCol="0">
            <a:spAutoFit/>
          </a:bodyPr>
          <a:lstStyle/>
          <a:p>
            <a:r>
              <a:rPr lang="en-GB">
                <a:solidFill>
                  <a:schemeClr val="bg1"/>
                </a:solidFill>
              </a:rPr>
              <a:t>Text content goes over single column. Text content here goes over single column. Text content here goes over single column.  </a:t>
            </a:r>
          </a:p>
        </p:txBody>
      </p:sp>
    </p:spTree>
    <p:extLst>
      <p:ext uri="{BB962C8B-B14F-4D97-AF65-F5344CB8AC3E}">
        <p14:creationId xmlns:p14="http://schemas.microsoft.com/office/powerpoint/2010/main" val="378345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254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531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ing, subhead, bullets 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32523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olumn_1st_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484198"/>
            <a:ext cx="5211418" cy="3920778"/>
          </a:xfrm>
          <a:prstGeom prst="rect">
            <a:avLst/>
          </a:prstGeom>
        </p:spPr>
        <p:txBody>
          <a:bodyPr lIns="36000" tIns="36000" rIns="36000" bIns="3600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Slide Subheading">
            <a:extLst>
              <a:ext uri="{FF2B5EF4-FFF2-40B4-BE49-F238E27FC236}">
                <a16:creationId xmlns:a16="http://schemas.microsoft.com/office/drawing/2014/main" id="{47286FFC-BD82-6E40-BA0C-B1C0F7127A99}"/>
              </a:ext>
            </a:extLst>
          </p:cNvPr>
          <p:cNvSpPr>
            <a:spLocks noGrp="1"/>
          </p:cNvSpPr>
          <p:nvPr>
            <p:ph type="body" sz="quarter" idx="13"/>
          </p:nvPr>
        </p:nvSpPr>
        <p:spPr>
          <a:xfrm>
            <a:off x="436798" y="515390"/>
            <a:ext cx="5211418" cy="732208"/>
          </a:xfrm>
          <a:prstGeom prst="rect">
            <a:avLst/>
          </a:prstGeom>
        </p:spPr>
        <p:txBody>
          <a:bodyPr lIns="36000" tIns="0" rIns="36000" bIns="36000">
            <a:noAutofit/>
          </a:bodyPr>
          <a:lstStyle>
            <a:lvl1pPr marL="0" indent="0">
              <a:lnSpc>
                <a:spcPct val="100000"/>
              </a:lnSpc>
              <a:spcBef>
                <a:spcPts val="0"/>
              </a:spcBef>
              <a:spcAft>
                <a:spcPts val="900"/>
              </a:spcAft>
              <a:buClr>
                <a:schemeClr val="tx1"/>
              </a:buClr>
              <a:buNone/>
              <a:defRPr sz="1200" b="0">
                <a:solidFill>
                  <a:srgbClr val="000000"/>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endParaRPr lang="en-GB" dirty="0"/>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Slide Heading">
            <a:extLst>
              <a:ext uri="{FF2B5EF4-FFF2-40B4-BE49-F238E27FC236}">
                <a16:creationId xmlns:a16="http://schemas.microsoft.com/office/drawing/2014/main" id="{4F771D90-A686-C949-8872-F69893BCF8E4}"/>
              </a:ext>
            </a:extLst>
          </p:cNvPr>
          <p:cNvSpPr>
            <a:spLocks noGrp="1"/>
          </p:cNvSpPr>
          <p:nvPr>
            <p:ph type="title"/>
          </p:nvPr>
        </p:nvSpPr>
        <p:spPr>
          <a:xfrm>
            <a:off x="432000" y="68230"/>
            <a:ext cx="8788370" cy="517891"/>
          </a:xfrm>
          <a:prstGeom prst="rect">
            <a:avLst/>
          </a:prstGeom>
        </p:spPr>
        <p:txBody>
          <a:bodyPr lIns="0" tIns="0" rIns="0" bIns="0">
            <a:normAutofit/>
          </a:bodyPr>
          <a:lstStyle>
            <a:lvl1pPr>
              <a:defRPr sz="2400" b="1">
                <a:solidFill>
                  <a:srgbClr val="000000"/>
                </a:solidFill>
              </a:defRPr>
            </a:lvl1pPr>
          </a:lstStyle>
          <a:p>
            <a:endParaRPr lang="en-GB" dirty="0"/>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2" name="Content Placeholder 5">
            <a:extLst>
              <a:ext uri="{FF2B5EF4-FFF2-40B4-BE49-F238E27FC236}">
                <a16:creationId xmlns:a16="http://schemas.microsoft.com/office/drawing/2014/main" id="{0539E935-3C95-EDC9-1E32-C7A20F837AB3}"/>
              </a:ext>
            </a:extLst>
          </p:cNvPr>
          <p:cNvSpPr>
            <a:spLocks noGrp="1"/>
          </p:cNvSpPr>
          <p:nvPr>
            <p:ph idx="14"/>
          </p:nvPr>
        </p:nvSpPr>
        <p:spPr>
          <a:xfrm>
            <a:off x="5767057" y="718873"/>
            <a:ext cx="6048471" cy="2052036"/>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4" name="Content Placeholder 1">
            <a:extLst>
              <a:ext uri="{FF2B5EF4-FFF2-40B4-BE49-F238E27FC236}">
                <a16:creationId xmlns:a16="http://schemas.microsoft.com/office/drawing/2014/main" id="{E7CC597E-7EDE-6770-B573-8456671300AD}"/>
              </a:ext>
            </a:extLst>
          </p:cNvPr>
          <p:cNvSpPr>
            <a:spLocks noGrp="1"/>
          </p:cNvSpPr>
          <p:nvPr>
            <p:ph idx="15"/>
          </p:nvPr>
        </p:nvSpPr>
        <p:spPr>
          <a:xfrm>
            <a:off x="436798" y="1384622"/>
            <a:ext cx="5211418" cy="973384"/>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9" name="Content Placeholder 6">
            <a:extLst>
              <a:ext uri="{FF2B5EF4-FFF2-40B4-BE49-F238E27FC236}">
                <a16:creationId xmlns:a16="http://schemas.microsoft.com/office/drawing/2014/main" id="{512265F5-4F14-C589-BEC1-BFD5ECE2F8C0}"/>
              </a:ext>
            </a:extLst>
          </p:cNvPr>
          <p:cNvSpPr>
            <a:spLocks noGrp="1"/>
          </p:cNvSpPr>
          <p:nvPr>
            <p:ph idx="18"/>
          </p:nvPr>
        </p:nvSpPr>
        <p:spPr>
          <a:xfrm>
            <a:off x="5767057" y="2914494"/>
            <a:ext cx="6048471" cy="3490482"/>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33759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2670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F01C83-A866-28AC-7B1F-38947CCF6D80}"/>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B79D01-2A70-DAF1-6A65-BC0424C2FEE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9FE9CC-24C2-9AAC-6340-A9E7BC32493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733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4A9B1-8C9A-5B25-6E7A-B9589ECCAD8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6A9D545D-FD2F-4843-8588-07EBE7DDAA13}"/>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slide with image 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a:t>Headline over a number of lines,</a:t>
            </a:r>
            <a:br>
              <a:rPr lang="en-GB"/>
            </a:br>
            <a:r>
              <a:rPr lang="en-GB"/>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4" name="Rectangle: Top Corners Rounded 3">
            <a:extLst>
              <a:ext uri="{FF2B5EF4-FFF2-40B4-BE49-F238E27FC236}">
                <a16:creationId xmlns:a16="http://schemas.microsoft.com/office/drawing/2014/main" id="{B540671A-ED56-3548-A508-080ABBDB5E58}"/>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6" name="Picture 5">
            <a:extLst>
              <a:ext uri="{FF2B5EF4-FFF2-40B4-BE49-F238E27FC236}">
                <a16:creationId xmlns:a16="http://schemas.microsoft.com/office/drawing/2014/main" id="{2F244FF8-F4E4-0514-77D0-8D8D69F9337B}"/>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7" name="Straight Connector 6">
            <a:extLst>
              <a:ext uri="{FF2B5EF4-FFF2-40B4-BE49-F238E27FC236}">
                <a16:creationId xmlns:a16="http://schemas.microsoft.com/office/drawing/2014/main" id="{7DBEB741-20EA-C36A-7EF8-DE1CD1F1A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10/07/2024</a:t>
            </a:fld>
            <a:endParaRPr lang="en-GB"/>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817" r:id="rId1"/>
    <p:sldLayoutId id="2147483785" r:id="rId2"/>
    <p:sldLayoutId id="2147483833" r:id="rId3"/>
    <p:sldLayoutId id="2147483834" r:id="rId4"/>
    <p:sldLayoutId id="2147483826" r:id="rId5"/>
    <p:sldLayoutId id="2147483931" r:id="rId6"/>
    <p:sldLayoutId id="2147483827" r:id="rId7"/>
    <p:sldLayoutId id="2147483818" r:id="rId8"/>
    <p:sldLayoutId id="2147483813" r:id="rId9"/>
    <p:sldLayoutId id="2147483814" r:id="rId10"/>
    <p:sldLayoutId id="2147483815" r:id="rId11"/>
    <p:sldLayoutId id="2147483719" r:id="rId12"/>
    <p:sldLayoutId id="2147483938" r:id="rId13"/>
    <p:sldLayoutId id="2147483939" r:id="rId14"/>
    <p:sldLayoutId id="2147483933" r:id="rId15"/>
    <p:sldLayoutId id="2147483824" r:id="rId16"/>
    <p:sldLayoutId id="2147483926" r:id="rId17"/>
    <p:sldLayoutId id="2147483927" r:id="rId18"/>
    <p:sldLayoutId id="2147483929" r:id="rId19"/>
    <p:sldLayoutId id="2147483928" r:id="rId20"/>
    <p:sldLayoutId id="2147483930" r:id="rId21"/>
    <p:sldLayoutId id="2147483924" r:id="rId22"/>
    <p:sldLayoutId id="2147483940" r:id="rId23"/>
    <p:sldLayoutId id="2147483934" r:id="rId24"/>
    <p:sldLayoutId id="2147483936" r:id="rId25"/>
    <p:sldLayoutId id="2147483937" r:id="rId26"/>
    <p:sldLayoutId id="2147483825" r:id="rId27"/>
    <p:sldLayoutId id="2147483935" r:id="rId28"/>
    <p:sldLayoutId id="2147483941" r:id="rId29"/>
    <p:sldLayoutId id="2147483942" r:id="rId30"/>
    <p:sldLayoutId id="214748394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4652956" cy="3670093"/>
          </a:xfrm>
        </p:spPr>
        <p:txBody>
          <a:bodyPr/>
          <a:lstStyle/>
          <a:p>
            <a:r>
              <a:rPr lang="en-GB" sz="6000" dirty="0"/>
              <a:t>Automating PowerPoint &amp; emails</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9B60FCA-17CF-90B7-6383-391158DE1C94}"/>
              </a:ext>
            </a:extLst>
          </p:cNvPr>
          <p:cNvSpPr>
            <a:spLocks noGrp="1"/>
          </p:cNvSpPr>
          <p:nvPr>
            <p:ph type="body" sz="quarter" idx="14"/>
          </p:nvPr>
        </p:nvSpPr>
        <p:spPr>
          <a:xfrm>
            <a:off x="689625" y="4089148"/>
            <a:ext cx="3638850" cy="959806"/>
          </a:xfrm>
        </p:spPr>
        <p:txBody>
          <a:bodyPr/>
          <a:lstStyle/>
          <a:p>
            <a:r>
              <a:rPr lang="en-GB" sz="3200" dirty="0"/>
              <a:t>and across workstreams</a:t>
            </a:r>
          </a:p>
        </p:txBody>
      </p:sp>
      <p:pic>
        <p:nvPicPr>
          <p:cNvPr id="10" name="Picture 9">
            <a:extLst>
              <a:ext uri="{FF2B5EF4-FFF2-40B4-BE49-F238E27FC236}">
                <a16:creationId xmlns:a16="http://schemas.microsoft.com/office/drawing/2014/main" id="{598A2BB8-DF31-0475-EE8A-58C26BB5DCC0}"/>
              </a:ext>
            </a:extLst>
          </p:cNvPr>
          <p:cNvPicPr>
            <a:picLocks noChangeAspect="1"/>
          </p:cNvPicPr>
          <p:nvPr/>
        </p:nvPicPr>
        <p:blipFill>
          <a:blip r:embed="rId3"/>
          <a:stretch>
            <a:fillRect/>
          </a:stretch>
        </p:blipFill>
        <p:spPr>
          <a:xfrm>
            <a:off x="5451356" y="8539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E554709D-9293-6585-440B-FCD3D57B1EEF}"/>
              </a:ext>
            </a:extLst>
          </p:cNvPr>
          <p:cNvPicPr>
            <a:picLocks noChangeAspect="1"/>
          </p:cNvPicPr>
          <p:nvPr/>
        </p:nvPicPr>
        <p:blipFill>
          <a:blip r:embed="rId3"/>
          <a:stretch>
            <a:fillRect/>
          </a:stretch>
        </p:blipFill>
        <p:spPr>
          <a:xfrm>
            <a:off x="5603756" y="10063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990501E-55FC-7051-5119-DD5BFDB323F9}"/>
              </a:ext>
            </a:extLst>
          </p:cNvPr>
          <p:cNvPicPr>
            <a:picLocks noChangeAspect="1"/>
          </p:cNvPicPr>
          <p:nvPr/>
        </p:nvPicPr>
        <p:blipFill>
          <a:blip r:embed="rId3"/>
          <a:stretch>
            <a:fillRect/>
          </a:stretch>
        </p:blipFill>
        <p:spPr>
          <a:xfrm>
            <a:off x="5756156" y="11587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DD99D11-0AAF-FD59-4433-9B741D175C81}"/>
              </a:ext>
            </a:extLst>
          </p:cNvPr>
          <p:cNvPicPr>
            <a:picLocks noChangeAspect="1"/>
          </p:cNvPicPr>
          <p:nvPr/>
        </p:nvPicPr>
        <p:blipFill>
          <a:blip r:embed="rId3"/>
          <a:stretch>
            <a:fillRect/>
          </a:stretch>
        </p:blipFill>
        <p:spPr>
          <a:xfrm>
            <a:off x="5908556" y="13111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BA1CF332-DF3B-2DB9-8D8A-7D67A4E5CB8A}"/>
              </a:ext>
            </a:extLst>
          </p:cNvPr>
          <p:cNvPicPr>
            <a:picLocks noChangeAspect="1"/>
          </p:cNvPicPr>
          <p:nvPr/>
        </p:nvPicPr>
        <p:blipFill>
          <a:blip r:embed="rId3"/>
          <a:stretch>
            <a:fillRect/>
          </a:stretch>
        </p:blipFill>
        <p:spPr>
          <a:xfrm>
            <a:off x="6060956" y="14635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85E4F093-9E9C-43F4-F192-9B00AA4BE3BC}"/>
              </a:ext>
            </a:extLst>
          </p:cNvPr>
          <p:cNvPicPr>
            <a:picLocks noChangeAspect="1"/>
          </p:cNvPicPr>
          <p:nvPr/>
        </p:nvPicPr>
        <p:blipFill>
          <a:blip r:embed="rId4"/>
          <a:stretch>
            <a:fillRect/>
          </a:stretch>
        </p:blipFill>
        <p:spPr>
          <a:xfrm>
            <a:off x="5334461" y="3429000"/>
            <a:ext cx="3407959" cy="2280102"/>
          </a:xfrm>
          <a:prstGeom prst="rect">
            <a:avLst/>
          </a:prstGeom>
        </p:spPr>
      </p:pic>
      <p:sp>
        <p:nvSpPr>
          <p:cNvPr id="16" name="Text Placeholder 7">
            <a:extLst>
              <a:ext uri="{FF2B5EF4-FFF2-40B4-BE49-F238E27FC236}">
                <a16:creationId xmlns:a16="http://schemas.microsoft.com/office/drawing/2014/main" id="{969F7D06-A37A-5502-C980-8E44F6FC96FB}"/>
              </a:ext>
            </a:extLst>
          </p:cNvPr>
          <p:cNvSpPr txBox="1">
            <a:spLocks/>
          </p:cNvSpPr>
          <p:nvPr/>
        </p:nvSpPr>
        <p:spPr>
          <a:xfrm>
            <a:off x="689625" y="1006348"/>
            <a:ext cx="3638850" cy="1824970"/>
          </a:xfrm>
          <a:prstGeom prst="rect">
            <a:avLst/>
          </a:prstGeom>
        </p:spPr>
        <p:txBody>
          <a:bodyPr vert="horz" lIns="91440" tIns="45720" rIns="91440" bIns="45720" rtlCol="0">
            <a:noAutofit/>
          </a:bodyPr>
          <a:lstStyle>
            <a:lvl1pPr marL="288000" indent="-288000" algn="l" defTabSz="914400" rtl="0" eaLnBrk="1" latinLnBrk="0" hangingPunct="1">
              <a:lnSpc>
                <a:spcPct val="90000"/>
              </a:lnSpc>
              <a:spcBef>
                <a:spcPts val="1000"/>
              </a:spcBef>
              <a:buFont typeface="Arial" panose="020B0604020202020204" pitchFamily="34" charset="0"/>
              <a:buNone/>
              <a:defRPr sz="4200" b="1" kern="1200">
                <a:solidFill>
                  <a:schemeClr val="tx1"/>
                </a:solidFill>
                <a:latin typeface="+mn-lt"/>
                <a:ea typeface="+mn-ea"/>
                <a:cs typeface="+mn-cs"/>
              </a:defRPr>
            </a:lvl1pPr>
            <a:lvl2pPr marL="357188"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71437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8108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4382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t>Repeat across all programmes for no additional effort</a:t>
            </a:r>
          </a:p>
        </p:txBody>
      </p:sp>
    </p:spTree>
    <p:extLst>
      <p:ext uri="{BB962C8B-B14F-4D97-AF65-F5344CB8AC3E}">
        <p14:creationId xmlns:p14="http://schemas.microsoft.com/office/powerpoint/2010/main" val="229525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20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30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40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t>Sample Summary Slide</a:t>
            </a:r>
          </a:p>
        </p:txBody>
      </p:sp>
      <p:graphicFrame>
        <p:nvGraphicFramePr>
          <p:cNvPr id="3" name="Content Placeholder 1"/>
          <p:cNvGraphicFramePr>
            <a:graphicFrameLocks noGrp="1"/>
          </p:cNvGraphicFramePr>
          <p:nvPr>
            <p:extLst>
              <p:ext uri="{D42A27DB-BD31-4B8C-83A1-F6EECF244321}">
                <p14:modId xmlns:p14="http://schemas.microsoft.com/office/powerpoint/2010/main" val="1743070673"/>
              </p:ext>
            </p:extLst>
          </p:nvPr>
        </p:nvGraphicFramePr>
        <p:xfrm>
          <a:off x="436798" y="1384622"/>
          <a:ext cx="4343400" cy="4292600"/>
        </p:xfrm>
        <a:graphic>
          <a:graphicData uri="http://schemas.openxmlformats.org/drawingml/2006/table">
            <a:tbl>
              <a:tblPr/>
              <a:tblGrid>
                <a:gridCol w="2743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1</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9DD6">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doughnut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49</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ACDD">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82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78C5">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10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DF8">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chocolate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52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A7DB">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B2E0">
                        <a:alpha val="100000"/>
                      </a:srgbClr>
                    </a:solidFill>
                  </a:tcPr>
                </a:tc>
                <a:extLst>
                  <a:ext uri="{0D108BD9-81ED-4DB2-BD59-A6C34878D82A}">
                    <a16:rowId xmlns:a16="http://schemas.microsoft.com/office/drawing/2014/main" val="10006"/>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Excel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B6E1">
                        <a:alpha val="100000"/>
                      </a:srgbClr>
                    </a:solidFill>
                  </a:tcPr>
                </a:tc>
                <a:extLst>
                  <a:ext uri="{0D108BD9-81ED-4DB2-BD59-A6C34878D82A}">
                    <a16:rowId xmlns:a16="http://schemas.microsoft.com/office/drawing/2014/main" val="10007"/>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77</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0C9">
                        <a:alpha val="100000"/>
                      </a:srgbClr>
                    </a:solidFill>
                  </a:tcPr>
                </a:tc>
                <a:extLst>
                  <a:ext uri="{0D108BD9-81ED-4DB2-BD59-A6C34878D82A}">
                    <a16:rowId xmlns:a16="http://schemas.microsoft.com/office/drawing/2014/main" val="10008"/>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useful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75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83CA">
                        <a:alpha val="100000"/>
                      </a:srgbClr>
                    </a:solidFill>
                  </a:tcPr>
                </a:tc>
                <a:extLst>
                  <a:ext uri="{0D108BD9-81ED-4DB2-BD59-A6C34878D82A}">
                    <a16:rowId xmlns:a16="http://schemas.microsoft.com/office/drawing/2014/main" val="10009"/>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4</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56</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0D8">
                        <a:alpha val="100000"/>
                      </a:srgbClr>
                    </a:solidFill>
                  </a:tcPr>
                </a:tc>
                <a:extLst>
                  <a:ext uri="{0D108BD9-81ED-4DB2-BD59-A6C34878D82A}">
                    <a16:rowId xmlns:a16="http://schemas.microsoft.com/office/drawing/2014/main" val="1001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time freed up by automation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95D3">
                        <a:alpha val="100000"/>
                      </a:srgbClr>
                    </a:solidFill>
                  </a:tcPr>
                </a:tc>
                <a:extLst>
                  <a:ext uri="{0D108BD9-81ED-4DB2-BD59-A6C34878D82A}">
                    <a16:rowId xmlns:a16="http://schemas.microsoft.com/office/drawing/2014/main" val="10011"/>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additional requests prompted by fabulous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12"/>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R usage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90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CBF">
                        <a:alpha val="100000"/>
                      </a:srgbClr>
                    </a:solidFill>
                  </a:tcPr>
                </a:tc>
                <a:extLst>
                  <a:ext uri="{0D108BD9-81ED-4DB2-BD59-A6C34878D82A}">
                    <a16:rowId xmlns:a16="http://schemas.microsoft.com/office/drawing/2014/main" val="10013"/>
                  </a:ext>
                </a:extLst>
              </a:tr>
            </a:tbl>
          </a:graphicData>
        </a:graphic>
      </p:graphicFrame>
      <p:pic>
        <p:nvPicPr>
          <p:cNvPr id="4" name="Content Placeholder 5"/>
          <p:cNvPicPr>
            <a:picLocks noGrp="1"/>
          </p:cNvPicPr>
          <p:nvPr>
            <p:ph idx="14"/>
          </p:nvPr>
        </p:nvPicPr>
        <p:blipFill>
          <a:blip r:embed="rId3" cstate="print"/>
          <a:stretch>
            <a:fillRect/>
          </a:stretch>
        </p:blipFill>
        <p:spPr>
          <a:xfrm>
            <a:off x="5767057" y="586121"/>
            <a:ext cx="6048471" cy="2398619"/>
          </a:xfrm>
          <a:prstGeom prst="rect">
            <a:avLst/>
          </a:prstGeom>
        </p:spPr>
      </p:pic>
      <p:pic>
        <p:nvPicPr>
          <p:cNvPr id="5" name="Content Placeholder 6"/>
          <p:cNvPicPr>
            <a:picLocks noGrp="1"/>
          </p:cNvPicPr>
          <p:nvPr>
            <p:ph idx="18"/>
          </p:nvPr>
        </p:nvPicPr>
        <p:blipFill>
          <a:blip r:embed="rId4" cstate="print"/>
          <a:stretch>
            <a:fillRect/>
          </a:stretch>
        </p:blipFill>
        <p:spPr>
          <a:xfrm>
            <a:off x="5767057" y="2914494"/>
            <a:ext cx="6048471" cy="34904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FD78D-36A1-5621-D1D9-16C7C2C60B3B}"/>
              </a:ext>
            </a:extLst>
          </p:cNvPr>
          <p:cNvPicPr>
            <a:picLocks noChangeAspect="1"/>
          </p:cNvPicPr>
          <p:nvPr/>
        </p:nvPicPr>
        <p:blipFill>
          <a:blip r:embed="rId3"/>
          <a:stretch>
            <a:fillRect/>
          </a:stretch>
        </p:blipFill>
        <p:spPr>
          <a:xfrm>
            <a:off x="6184853" y="911352"/>
            <a:ext cx="3407959" cy="2280102"/>
          </a:xfrm>
          <a:prstGeom prst="rect">
            <a:avLst/>
          </a:prstGeom>
        </p:spPr>
      </p:pic>
      <p:pic>
        <p:nvPicPr>
          <p:cNvPr id="5" name="Picture 4">
            <a:extLst>
              <a:ext uri="{FF2B5EF4-FFF2-40B4-BE49-F238E27FC236}">
                <a16:creationId xmlns:a16="http://schemas.microsoft.com/office/drawing/2014/main" id="{B387802E-952A-3BA6-E6D3-1CE27B9FCE1F}"/>
              </a:ext>
            </a:extLst>
          </p:cNvPr>
          <p:cNvPicPr>
            <a:picLocks noChangeAspect="1"/>
          </p:cNvPicPr>
          <p:nvPr/>
        </p:nvPicPr>
        <p:blipFill>
          <a:blip r:embed="rId3"/>
          <a:stretch>
            <a:fillRect/>
          </a:stretch>
        </p:blipFill>
        <p:spPr>
          <a:xfrm>
            <a:off x="2185877" y="911352"/>
            <a:ext cx="3407959" cy="2280102"/>
          </a:xfrm>
          <a:prstGeom prst="rect">
            <a:avLst/>
          </a:prstGeom>
        </p:spPr>
      </p:pic>
      <p:pic>
        <p:nvPicPr>
          <p:cNvPr id="6" name="Picture 5">
            <a:extLst>
              <a:ext uri="{FF2B5EF4-FFF2-40B4-BE49-F238E27FC236}">
                <a16:creationId xmlns:a16="http://schemas.microsoft.com/office/drawing/2014/main" id="{4961248D-A06D-7306-C077-A92D322B0B2F}"/>
              </a:ext>
            </a:extLst>
          </p:cNvPr>
          <p:cNvPicPr>
            <a:picLocks noChangeAspect="1"/>
          </p:cNvPicPr>
          <p:nvPr/>
        </p:nvPicPr>
        <p:blipFill>
          <a:blip r:embed="rId4"/>
          <a:stretch>
            <a:fillRect/>
          </a:stretch>
        </p:blipFill>
        <p:spPr>
          <a:xfrm>
            <a:off x="1540321" y="3540202"/>
            <a:ext cx="4053515" cy="2280102"/>
          </a:xfrm>
          <a:prstGeom prst="rect">
            <a:avLst/>
          </a:prstGeom>
        </p:spPr>
      </p:pic>
      <p:pic>
        <p:nvPicPr>
          <p:cNvPr id="8" name="Picture 7">
            <a:extLst>
              <a:ext uri="{FF2B5EF4-FFF2-40B4-BE49-F238E27FC236}">
                <a16:creationId xmlns:a16="http://schemas.microsoft.com/office/drawing/2014/main" id="{FB774E8B-C56E-8398-2596-38E2AA0A1C2E}"/>
              </a:ext>
            </a:extLst>
          </p:cNvPr>
          <p:cNvPicPr>
            <a:picLocks noChangeAspect="1"/>
          </p:cNvPicPr>
          <p:nvPr/>
        </p:nvPicPr>
        <p:blipFill>
          <a:blip r:embed="rId5"/>
          <a:stretch>
            <a:fillRect/>
          </a:stretch>
        </p:blipFill>
        <p:spPr>
          <a:xfrm>
            <a:off x="6184853" y="3600253"/>
            <a:ext cx="4018605" cy="2160000"/>
          </a:xfrm>
          <a:prstGeom prst="rect">
            <a:avLst/>
          </a:prstGeom>
        </p:spPr>
      </p:pic>
    </p:spTree>
    <p:extLst>
      <p:ext uri="{BB962C8B-B14F-4D97-AF65-F5344CB8AC3E}">
        <p14:creationId xmlns:p14="http://schemas.microsoft.com/office/powerpoint/2010/main" val="279489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3E6282-07C1-1A9E-1A8E-126C3C1A1C31}"/>
              </a:ext>
            </a:extLst>
          </p:cNvPr>
          <p:cNvPicPr>
            <a:picLocks noChangeAspect="1"/>
          </p:cNvPicPr>
          <p:nvPr/>
        </p:nvPicPr>
        <p:blipFill>
          <a:blip r:embed="rId3"/>
          <a:stretch>
            <a:fillRect/>
          </a:stretch>
        </p:blipFill>
        <p:spPr>
          <a:xfrm>
            <a:off x="696871" y="420513"/>
            <a:ext cx="10798257" cy="5849056"/>
          </a:xfrm>
          <a:prstGeom prst="rect">
            <a:avLst/>
          </a:prstGeom>
        </p:spPr>
      </p:pic>
    </p:spTree>
    <p:extLst>
      <p:ext uri="{BB962C8B-B14F-4D97-AF65-F5344CB8AC3E}">
        <p14:creationId xmlns:p14="http://schemas.microsoft.com/office/powerpoint/2010/main" val="215270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61D44B0-B68F-3714-9435-46FE0D2D0EA8}"/>
              </a:ext>
            </a:extLst>
          </p:cNvPr>
          <p:cNvSpPr>
            <a:spLocks noGrp="1"/>
          </p:cNvSpPr>
          <p:nvPr>
            <p:ph type="pic" sz="quarter" idx="10"/>
          </p:nvPr>
        </p:nvSpPr>
        <p:spPr/>
        <p:txBody>
          <a:bodyPr/>
          <a:lstStyle/>
          <a:p>
            <a:endParaRPr lang="en-GB"/>
          </a:p>
        </p:txBody>
      </p:sp>
      <p:sp>
        <p:nvSpPr>
          <p:cNvPr id="3" name="Text Placeholder 2">
            <a:extLst>
              <a:ext uri="{FF2B5EF4-FFF2-40B4-BE49-F238E27FC236}">
                <a16:creationId xmlns:a16="http://schemas.microsoft.com/office/drawing/2014/main" id="{9A88B238-4692-1FE3-B0B0-80F869C81C5A}"/>
              </a:ext>
            </a:extLst>
          </p:cNvPr>
          <p:cNvSpPr>
            <a:spLocks noGrp="1"/>
          </p:cNvSpPr>
          <p:nvPr>
            <p:ph type="body" sz="quarter" idx="15"/>
          </p:nvPr>
        </p:nvSpPr>
        <p:spPr/>
        <p:txBody>
          <a:bodyPr/>
          <a:lstStyle/>
          <a:p>
            <a:r>
              <a:rPr lang="en-GB" dirty="0"/>
              <a:t>So where can I find out more?</a:t>
            </a:r>
          </a:p>
        </p:txBody>
      </p:sp>
    </p:spTree>
    <p:extLst>
      <p:ext uri="{BB962C8B-B14F-4D97-AF65-F5344CB8AC3E}">
        <p14:creationId xmlns:p14="http://schemas.microsoft.com/office/powerpoint/2010/main" val="33960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extLst>
              <p:ext uri="{D42A27DB-BD31-4B8C-83A1-F6EECF244321}">
                <p14:modId xmlns:p14="http://schemas.microsoft.com/office/powerpoint/2010/main" val="717818668"/>
              </p:ext>
            </p:extLst>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608159" y="232761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608159" y="3645096"/>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12329329" y="795007"/>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3387017" y="5539209"/>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12329329" y="3965695"/>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2608159" y="71734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29277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332025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2031942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85997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
        <p:nvSpPr>
          <p:cNvPr id="3" name="TextBox 2">
            <a:extLst>
              <a:ext uri="{FF2B5EF4-FFF2-40B4-BE49-F238E27FC236}">
                <a16:creationId xmlns:a16="http://schemas.microsoft.com/office/drawing/2014/main" id="{07218D76-F244-CC61-A0B2-E97C3C2DD591}"/>
              </a:ext>
            </a:extLst>
          </p:cNvPr>
          <p:cNvSpPr txBox="1">
            <a:spLocks noChangeAspect="1"/>
          </p:cNvSpPr>
          <p:nvPr/>
        </p:nvSpPr>
        <p:spPr>
          <a:xfrm>
            <a:off x="-105339" y="180963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4" name="TextBox 3">
            <a:extLst>
              <a:ext uri="{FF2B5EF4-FFF2-40B4-BE49-F238E27FC236}">
                <a16:creationId xmlns:a16="http://schemas.microsoft.com/office/drawing/2014/main" id="{E0214DDD-AE94-39CE-16D6-5995BDA3C263}"/>
              </a:ext>
            </a:extLst>
          </p:cNvPr>
          <p:cNvSpPr txBox="1">
            <a:spLocks noChangeAspect="1"/>
          </p:cNvSpPr>
          <p:nvPr/>
        </p:nvSpPr>
        <p:spPr>
          <a:xfrm>
            <a:off x="339054" y="3284109"/>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5" name="TextBox 4">
            <a:extLst>
              <a:ext uri="{FF2B5EF4-FFF2-40B4-BE49-F238E27FC236}">
                <a16:creationId xmlns:a16="http://schemas.microsoft.com/office/drawing/2014/main" id="{AA2203B2-B2F2-C45B-E144-EE1EE55F89EC}"/>
              </a:ext>
            </a:extLst>
          </p:cNvPr>
          <p:cNvSpPr txBox="1">
            <a:spLocks noChangeAspect="1"/>
          </p:cNvSpPr>
          <p:nvPr/>
        </p:nvSpPr>
        <p:spPr>
          <a:xfrm>
            <a:off x="200286" y="4988077"/>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6" name="TextBox 5">
            <a:extLst>
              <a:ext uri="{FF2B5EF4-FFF2-40B4-BE49-F238E27FC236}">
                <a16:creationId xmlns:a16="http://schemas.microsoft.com/office/drawing/2014/main" id="{C7D155D5-EBA4-8A2C-D6AB-DA58A131C2DB}"/>
              </a:ext>
            </a:extLst>
          </p:cNvPr>
          <p:cNvSpPr txBox="1">
            <a:spLocks noChangeAspect="1"/>
          </p:cNvSpPr>
          <p:nvPr/>
        </p:nvSpPr>
        <p:spPr>
          <a:xfrm>
            <a:off x="5467505" y="19307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7" name="TextBox 6">
            <a:extLst>
              <a:ext uri="{FF2B5EF4-FFF2-40B4-BE49-F238E27FC236}">
                <a16:creationId xmlns:a16="http://schemas.microsoft.com/office/drawing/2014/main" id="{383AA819-171D-1844-322E-3F5B2B3EBCAC}"/>
              </a:ext>
            </a:extLst>
          </p:cNvPr>
          <p:cNvSpPr txBox="1">
            <a:spLocks noChangeAspect="1"/>
          </p:cNvSpPr>
          <p:nvPr/>
        </p:nvSpPr>
        <p:spPr>
          <a:xfrm>
            <a:off x="5688909" y="1271333"/>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8" name="TextBox 7">
            <a:extLst>
              <a:ext uri="{FF2B5EF4-FFF2-40B4-BE49-F238E27FC236}">
                <a16:creationId xmlns:a16="http://schemas.microsoft.com/office/drawing/2014/main" id="{ACB2FAD9-5EE7-5776-EEF0-B65110A90DBC}"/>
              </a:ext>
            </a:extLst>
          </p:cNvPr>
          <p:cNvSpPr txBox="1">
            <a:spLocks noChangeAspect="1"/>
          </p:cNvSpPr>
          <p:nvPr/>
        </p:nvSpPr>
        <p:spPr>
          <a:xfrm>
            <a:off x="5414173" y="3653441"/>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Tree>
    <p:extLst>
      <p:ext uri="{BB962C8B-B14F-4D97-AF65-F5344CB8AC3E}">
        <p14:creationId xmlns:p14="http://schemas.microsoft.com/office/powerpoint/2010/main" val="329287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xEl>
                                              <p:pRg st="0" end="0"/>
                                            </p:txEl>
                                          </p:spTgt>
                                        </p:tgtEl>
                                      </p:cBhvr>
                                      <p:by x="400000" y="40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400000" y="400000"/>
                                    </p:animScale>
                                  </p:childTnLst>
                                </p:cTn>
                              </p:par>
                              <p:par>
                                <p:cTn id="9" presetID="6" presetClass="emph" presetSubtype="0" fill="hold" grpId="0" nodeType="withEffect">
                                  <p:stCondLst>
                                    <p:cond delay="0"/>
                                  </p:stCondLst>
                                  <p:childTnLst>
                                    <p:animScale>
                                      <p:cBhvr>
                                        <p:cTn id="10" dur="2000" fill="hold"/>
                                        <p:tgtEl>
                                          <p:spTgt spid="5">
                                            <p:txEl>
                                              <p:pRg st="0" end="0"/>
                                            </p:txEl>
                                          </p:spTgt>
                                        </p:tgtEl>
                                      </p:cBhvr>
                                      <p:by x="400000" y="400000"/>
                                    </p:animScale>
                                  </p:childTnLst>
                                </p:cTn>
                              </p:par>
                              <p:par>
                                <p:cTn id="11" presetID="6" presetClass="emph" presetSubtype="0" fill="hold" grpId="0" nodeType="withEffect">
                                  <p:stCondLst>
                                    <p:cond delay="0"/>
                                  </p:stCondLst>
                                  <p:childTnLst>
                                    <p:animScale>
                                      <p:cBhvr>
                                        <p:cTn id="12" dur="2000" fill="hold"/>
                                        <p:tgtEl>
                                          <p:spTgt spid="6">
                                            <p:txEl>
                                              <p:pRg st="0" end="0"/>
                                            </p:txEl>
                                          </p:spTgt>
                                        </p:tgtEl>
                                      </p:cBhvr>
                                      <p:by x="400000" y="400000"/>
                                    </p:animScale>
                                  </p:childTnLst>
                                </p:cTn>
                              </p:par>
                              <p:par>
                                <p:cTn id="13" presetID="6" presetClass="emph" presetSubtype="0" fill="hold" grpId="0" nodeType="withEffect">
                                  <p:stCondLst>
                                    <p:cond delay="0"/>
                                  </p:stCondLst>
                                  <p:childTnLst>
                                    <p:animScale>
                                      <p:cBhvr>
                                        <p:cTn id="14" dur="2000" fill="hold"/>
                                        <p:tgtEl>
                                          <p:spTgt spid="7">
                                            <p:txEl>
                                              <p:pRg st="0" end="0"/>
                                            </p:txEl>
                                          </p:spTgt>
                                        </p:tgtEl>
                                      </p:cBhvr>
                                      <p:by x="400000" y="400000"/>
                                    </p:animScale>
                                  </p:childTnLst>
                                </p:cTn>
                              </p:par>
                              <p:par>
                                <p:cTn id="15" presetID="6" presetClass="emph" presetSubtype="0" fill="hold" grpId="0" nodeType="withEffect">
                                  <p:stCondLst>
                                    <p:cond delay="0"/>
                                  </p:stCondLst>
                                  <p:childTnLst>
                                    <p:animScale>
                                      <p:cBhvr>
                                        <p:cTn id="16" dur="2000" fill="hold"/>
                                        <p:tgtEl>
                                          <p:spTgt spid="8">
                                            <p:txEl>
                                              <p:pRg st="0" end="0"/>
                                            </p:txEl>
                                          </p:spTgt>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5" grpId="0" build="allAtOnce"/>
      <p:bldP spid="6" grpId="0" build="allAtOnce"/>
      <p:bldP spid="7" grpId="0" build="allAtOnce"/>
      <p:bldP spid="8"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FDEE-F9FB-C550-4A8F-1BEE50C2D6EB}"/>
              </a:ext>
            </a:extLst>
          </p:cNvPr>
          <p:cNvPicPr>
            <a:picLocks noChangeAspect="1"/>
          </p:cNvPicPr>
          <p:nvPr/>
        </p:nvPicPr>
        <p:blipFill>
          <a:blip r:embed="rId2"/>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4560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rPr lang="en-GB" dirty="0"/>
              <a:t>Programme Name</a:t>
            </a:r>
            <a:endParaRPr dirty="0"/>
          </a:p>
        </p:txBody>
      </p:sp>
      <p:sp>
        <p:nvSpPr>
          <p:cNvPr id="3" name="Slide Subheading"/>
          <p:cNvSpPr>
            <a:spLocks noGrp="1"/>
          </p:cNvSpPr>
          <p:nvPr>
            <p:ph type="body" sz="quarter" idx="13"/>
          </p:nvPr>
        </p:nvSpPr>
        <p:spPr>
          <a:xfrm>
            <a:off x="436798" y="515390"/>
            <a:ext cx="5211418" cy="732208"/>
          </a:xfrm>
        </p:spPr>
        <p:txBody>
          <a:bodyPr/>
          <a:lstStyle/>
          <a:p>
            <a:r>
              <a:rPr lang="en-GB" dirty="0"/>
              <a:t>Programme Summary ##########################</a:t>
            </a:r>
            <a:br>
              <a:rPr lang="en-GB" dirty="0"/>
            </a:br>
            <a:br>
              <a:rPr lang="en-GB" dirty="0"/>
            </a:br>
            <a:r>
              <a:rPr lang="en-GB" dirty="0"/>
              <a:t>~~~~~~~~~~~~~~~~~~~~~~~~~</a:t>
            </a:r>
            <a:endParaRPr dirty="0"/>
          </a:p>
        </p:txBody>
      </p:sp>
      <p:pic>
        <p:nvPicPr>
          <p:cNvPr id="4" name="Content Placeholder 1"/>
          <p:cNvPicPr>
            <a:picLocks noGrp="1"/>
          </p:cNvPicPr>
          <p:nvPr>
            <p:ph idx="15"/>
          </p:nvPr>
        </p:nvPicPr>
        <p:blipFill>
          <a:blip r:embed="rId2" cstate="print"/>
          <a:stretch>
            <a:fillRect/>
          </a:stretch>
        </p:blipFill>
        <p:spPr>
          <a:xfrm>
            <a:off x="436798" y="1384622"/>
            <a:ext cx="5211418" cy="973384"/>
          </a:xfrm>
          <a:prstGeom prst="rect">
            <a:avLst/>
          </a:prstGeom>
        </p:spPr>
      </p:pic>
      <p:graphicFrame>
        <p:nvGraphicFramePr>
          <p:cNvPr id="5" name="Content Placeholder 2"/>
          <p:cNvGraphicFramePr>
            <a:graphicFrameLocks noGrp="1"/>
          </p:cNvGraphicFramePr>
          <p:nvPr>
            <p:extLst>
              <p:ext uri="{D42A27DB-BD31-4B8C-83A1-F6EECF244321}">
                <p14:modId xmlns:p14="http://schemas.microsoft.com/office/powerpoint/2010/main" val="3916329974"/>
              </p:ext>
            </p:extLst>
          </p:nvPr>
        </p:nvGraphicFramePr>
        <p:xfrm>
          <a:off x="432000" y="2484198"/>
          <a:ext cx="5029200" cy="2616236"/>
        </p:xfrm>
        <a:graphic>
          <a:graphicData uri="http://schemas.openxmlformats.org/drawingml/2006/table">
            <a:tbl>
              <a:tblPr/>
              <a:tblGrid>
                <a:gridCol w="5029200">
                  <a:extLst>
                    <a:ext uri="{9D8B030D-6E8A-4147-A177-3AD203B41FA5}">
                      <a16:colId xmlns:a16="http://schemas.microsoft.com/office/drawing/2014/main" val="20000"/>
                    </a:ext>
                  </a:extLst>
                </a:gridCol>
              </a:tblGrid>
              <a:tr h="391196">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What achievements and progress have occurred in the reporting period?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1250952">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3</a:t>
                      </a:r>
                      <a:r>
                        <a:rPr lang="en-GB" sz="1100" b="0" i="0" u="none" cap="none" dirty="0">
                          <a:solidFill>
                            <a:srgbClr val="000000">
                              <a:alpha val="100000"/>
                            </a:srgbClr>
                          </a:solidFill>
                          <a:latin typeface="Arial"/>
                          <a:cs typeface="Arial"/>
                          <a:sym typeface="Arial"/>
                        </a:rPr>
                        <a:t>0/06</a:t>
                      </a:r>
                      <a:r>
                        <a:rPr sz="1100" b="0" i="0" u="none" cap="none" dirty="0">
                          <a:solidFill>
                            <a:srgbClr val="000000">
                              <a:alpha val="100000"/>
                            </a:srgbClr>
                          </a:solidFill>
                          <a:latin typeface="Arial"/>
                          <a:cs typeface="Arial"/>
                          <a:sym typeface="Arial"/>
                        </a:rPr>
                        <a:t>/2024: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p>
                    <a:p>
                      <a:pPr marL="63500" marR="63500" algn="l">
                        <a:lnSpc>
                          <a:spcPct val="100000"/>
                        </a:lnSpc>
                        <a:spcBef>
                          <a:spcPts val="500"/>
                        </a:spcBef>
                        <a:spcAft>
                          <a:spcPts val="500"/>
                        </a:spcAft>
                        <a:buNone/>
                      </a:pPr>
                      <a:endParaRPr lang="en-GB" sz="1100" b="0" i="0" u="none" cap="none" dirty="0">
                        <a:solidFill>
                          <a:srgbClr val="000000">
                            <a:alpha val="100000"/>
                          </a:srgbClr>
                        </a:solidFill>
                        <a:latin typeface="Arial"/>
                        <a:cs typeface="Arial"/>
                        <a:sym typeface="Arial"/>
                      </a:endParaRPr>
                    </a:p>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1"/>
                  </a:ext>
                </a:extLst>
              </a:tr>
            </a:tbl>
          </a:graphicData>
        </a:graphic>
      </p:graphicFrame>
      <p:graphicFrame>
        <p:nvGraphicFramePr>
          <p:cNvPr id="6" name="Content Placeholder 5"/>
          <p:cNvGraphicFramePr>
            <a:graphicFrameLocks noGrp="1"/>
          </p:cNvGraphicFramePr>
          <p:nvPr>
            <p:extLst>
              <p:ext uri="{D42A27DB-BD31-4B8C-83A1-F6EECF244321}">
                <p14:modId xmlns:p14="http://schemas.microsoft.com/office/powerpoint/2010/main" val="66014642"/>
              </p:ext>
            </p:extLst>
          </p:nvPr>
        </p:nvGraphicFramePr>
        <p:xfrm>
          <a:off x="5767057" y="718873"/>
          <a:ext cx="6309360" cy="3467666"/>
        </p:xfrm>
        <a:graphic>
          <a:graphicData uri="http://schemas.openxmlformats.org/drawingml/2006/table">
            <a:tbl>
              <a:tblPr/>
              <a:tblGrid>
                <a:gridCol w="640080">
                  <a:extLst>
                    <a:ext uri="{9D8B030D-6E8A-4147-A177-3AD203B41FA5}">
                      <a16:colId xmlns:a16="http://schemas.microsoft.com/office/drawing/2014/main" val="20000"/>
                    </a:ext>
                  </a:extLst>
                </a:gridCol>
                <a:gridCol w="2834640">
                  <a:extLst>
                    <a:ext uri="{9D8B030D-6E8A-4147-A177-3AD203B41FA5}">
                      <a16:colId xmlns:a16="http://schemas.microsoft.com/office/drawing/2014/main" val="20001"/>
                    </a:ext>
                  </a:extLst>
                </a:gridCol>
                <a:gridCol w="2834640">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Title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Mitigating Actions – Updates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1"/>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DA291C">
                        <a:alpha val="10000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   &gt;&gt;&gt;&gt;&gt;&gt;&gt;&gt;&gt;&gt;&gt;&gt;&gt;</a:t>
                      </a:r>
                      <a:br>
                        <a:rPr lang="en-GB" sz="1100" b="0" i="0" u="none" cap="none" dirty="0">
                          <a:solidFill>
                            <a:srgbClr val="000000">
                              <a:alpha val="100000"/>
                            </a:srgbClr>
                          </a:solidFill>
                          <a:latin typeface="Arial"/>
                          <a:cs typeface="Arial"/>
                          <a:sym typeface="Arial"/>
                        </a:rPr>
                      </a:b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&gt;&gt;&gt;&gt;&gt;&gt;  &gt;&gt;&gt;&gt;&gt;&gt;&gt;&gt;&gt;&gt;  &gt;&gt;&gt;&gt;&gt;&gt;&gt;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2"/>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&lt;&lt;&lt;&lt;&lt;  &gt;&gt;&gt;&gt;&gt;&gt;&gt;&gt;&gt;&gt;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3"/>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a:solidFill>
                            <a:srgbClr val="000000">
                              <a:alpha val="100000"/>
                            </a:srgbClr>
                          </a:solidFill>
                          <a:latin typeface="Arial"/>
                          <a:cs typeface="Arial"/>
                          <a:sym typeface="Arial"/>
                        </a:rPr>
                        <a:t>::::::::::::::::::   ::::::::::::::::::::::::::::::</a:t>
                      </a:r>
                      <a:r>
                        <a:rPr sz="1100" b="0" i="0" u="none" cap="none">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4"/>
                  </a:ext>
                </a:extLst>
              </a:tr>
              <a:tr h="391879">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5"/>
                  </a:ext>
                </a:extLst>
              </a:tr>
            </a:tbl>
          </a:graphicData>
        </a:graphic>
      </p:graphicFrame>
      <p:graphicFrame>
        <p:nvGraphicFramePr>
          <p:cNvPr id="7" name="Content Placeholder 6"/>
          <p:cNvGraphicFramePr>
            <a:graphicFrameLocks noGrp="1"/>
          </p:cNvGraphicFramePr>
          <p:nvPr>
            <p:extLst>
              <p:ext uri="{D42A27DB-BD31-4B8C-83A1-F6EECF244321}">
                <p14:modId xmlns:p14="http://schemas.microsoft.com/office/powerpoint/2010/main" val="418659248"/>
              </p:ext>
            </p:extLst>
          </p:nvPr>
        </p:nvGraphicFramePr>
        <p:xfrm>
          <a:off x="5767057" y="4479121"/>
          <a:ext cx="6309360" cy="1242626"/>
        </p:xfrm>
        <a:graphic>
          <a:graphicData uri="http://schemas.openxmlformats.org/drawingml/2006/table">
            <a:tbl>
              <a:tblPr/>
              <a:tblGrid>
                <a:gridCol w="666610">
                  <a:extLst>
                    <a:ext uri="{9D8B030D-6E8A-4147-A177-3AD203B41FA5}">
                      <a16:colId xmlns:a16="http://schemas.microsoft.com/office/drawing/2014/main" val="20000"/>
                    </a:ext>
                  </a:extLst>
                </a:gridCol>
                <a:gridCol w="2821375">
                  <a:extLst>
                    <a:ext uri="{9D8B030D-6E8A-4147-A177-3AD203B41FA5}">
                      <a16:colId xmlns:a16="http://schemas.microsoft.com/office/drawing/2014/main" val="20001"/>
                    </a:ext>
                  </a:extLst>
                </a:gridCol>
                <a:gridCol w="2821375">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Description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High Level Actions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extLst>
                  <a:ext uri="{0D108BD9-81ED-4DB2-BD59-A6C34878D82A}">
                    <a16:rowId xmlns:a16="http://schemas.microsoft.com/office/drawing/2014/main" val="10001"/>
                  </a:ext>
                </a:extLst>
              </a:tr>
              <a:tr h="390173">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no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noFill/>
                  </a:tcPr>
                </a:tc>
                <a:extLst>
                  <a:ext uri="{0D108BD9-81ED-4DB2-BD59-A6C34878D82A}">
                    <a16:rowId xmlns:a16="http://schemas.microsoft.com/office/drawing/2014/main" val="383207085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rtoon a cartoon of a child&#10;&#10;Description automatically generated">
            <a:extLst>
              <a:ext uri="{FF2B5EF4-FFF2-40B4-BE49-F238E27FC236}">
                <a16:creationId xmlns:a16="http://schemas.microsoft.com/office/drawing/2014/main" id="{E18BA85C-9B8C-3D6C-A356-16B1AA5CDF09}"/>
              </a:ext>
            </a:extLst>
          </p:cNvPr>
          <p:cNvPicPr>
            <a:picLocks noChangeAspect="1"/>
          </p:cNvPicPr>
          <p:nvPr/>
        </p:nvPicPr>
        <p:blipFill>
          <a:blip r:embed="rId2"/>
          <a:stretch>
            <a:fillRect/>
          </a:stretch>
        </p:blipFill>
        <p:spPr>
          <a:xfrm>
            <a:off x="3724275" y="1652587"/>
            <a:ext cx="4743450" cy="3552825"/>
          </a:xfrm>
          <a:prstGeom prst="rect">
            <a:avLst/>
          </a:prstGeom>
        </p:spPr>
      </p:pic>
    </p:spTree>
    <p:extLst>
      <p:ext uri="{BB962C8B-B14F-4D97-AF65-F5344CB8AC3E}">
        <p14:creationId xmlns:p14="http://schemas.microsoft.com/office/powerpoint/2010/main" val="35887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D-PPT-Template-Refresh_NOV2020-B" id="{06B772CD-B1AE-2743-BE7F-0BA8B46714EA}" vid="{16F65E12-3586-BC44-90B1-43C17D385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8DF9EE2E211B4FB023C8E650DDAAEC" ma:contentTypeVersion="13" ma:contentTypeDescription="Create a new document." ma:contentTypeScope="" ma:versionID="12895ca426b3954a474c61acb4e299e7">
  <xsd:schema xmlns:xsd="http://www.w3.org/2001/XMLSchema" xmlns:xs="http://www.w3.org/2001/XMLSchema" xmlns:p="http://schemas.microsoft.com/office/2006/metadata/properties" xmlns:ns2="bb181adc-9900-4c64-beb6-70845b96aec2" xmlns:ns3="ca1a916f-e75d-458b-89cd-c8cbc625988f" targetNamespace="http://schemas.microsoft.com/office/2006/metadata/properties" ma:root="true" ma:fieldsID="e62a2bafa8aaab23ef0bf71d486bbd60" ns2:_="" ns3:_="">
    <xsd:import namespace="bb181adc-9900-4c64-beb6-70845b96aec2"/>
    <xsd:import namespace="ca1a916f-e75d-458b-89cd-c8cbc62598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81adc-9900-4c64-beb6-70845b96ae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1a916f-e75d-458b-89cd-c8cbc62598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eaa5704c-74e3-4832-8c69-5d119839cd96}" ma:internalName="TaxCatchAll" ma:showField="CatchAllData" ma:web="ca1a916f-e75d-458b-89cd-c8cbc62598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181adc-9900-4c64-beb6-70845b96aec2">
      <Terms xmlns="http://schemas.microsoft.com/office/infopath/2007/PartnerControls"/>
    </lcf76f155ced4ddcb4097134ff3c332f>
    <TaxCatchAll xmlns="ca1a916f-e75d-458b-89cd-c8cbc625988f" xsi:nil="true"/>
  </documentManagement>
</p:properties>
</file>

<file path=customXml/itemProps1.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2.xml><?xml version="1.0" encoding="utf-8"?>
<ds:datastoreItem xmlns:ds="http://schemas.openxmlformats.org/officeDocument/2006/customXml" ds:itemID="{0D82AA2A-DE88-464E-9C49-27C6DD1FB4CC}">
  <ds:schemaRefs>
    <ds:schemaRef ds:uri="bb181adc-9900-4c64-beb6-70845b96aec2"/>
    <ds:schemaRef ds:uri="ca1a916f-e75d-458b-89cd-c8cbc62598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2B3C52-C4E5-4003-8240-632FDE102EAB}">
  <ds:schemaRefs>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www.w3.org/XML/1998/namespace"/>
    <ds:schemaRef ds:uri="bb181adc-9900-4c64-beb6-70845b96aec2"/>
    <ds:schemaRef ds:uri="http://schemas.openxmlformats.org/package/2006/metadata/core-properties"/>
    <ds:schemaRef ds:uri="ca1a916f-e75d-458b-89cd-c8cbc625988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NHSD-Refresh-Theme-NOV1120B</Template>
  <TotalTime>3000</TotalTime>
  <Words>2239</Words>
  <Application>Microsoft Office PowerPoint</Application>
  <PresentationFormat>Widescreen</PresentationFormat>
  <Paragraphs>333</Paragraphs>
  <Slides>14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Helvetica</vt:lpstr>
      <vt:lpstr>Helvetica Neue</vt:lpstr>
      <vt:lpstr>Roboto</vt:lpstr>
      <vt:lpstr>NHSD-Refresh-Theme-NOV1120B</vt:lpstr>
      <vt:lpstr>Automating PowerPoint &amp; emails</vt:lpstr>
      <vt:lpstr>PowerPoint Presentation</vt:lpstr>
      <vt:lpstr>PowerPoint Presentation</vt:lpstr>
      <vt:lpstr>PowerPoint Presentation</vt:lpstr>
      <vt:lpstr>PowerPoint Presentation</vt:lpstr>
      <vt:lpstr>PowerPoint Presentation</vt:lpstr>
      <vt:lpstr>PowerPoint Presentation</vt:lpstr>
      <vt:lpstr>Programme Name</vt:lpstr>
      <vt:lpstr>PowerPoint Presentation</vt:lpstr>
      <vt:lpstr>PowerPoint Presentation</vt:lpstr>
      <vt:lpstr>Sample Summary Slide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Gregory Wye</dc:creator>
  <cp:lastModifiedBy>Lyn Howard</cp:lastModifiedBy>
  <cp:revision>7</cp:revision>
  <dcterms:created xsi:type="dcterms:W3CDTF">2020-11-30T10:49:03Z</dcterms:created>
  <dcterms:modified xsi:type="dcterms:W3CDTF">2024-07-10T17:09:26Z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0x010100FC8DF9EE2E211B4FB023C8E650DDAAEC</vt:lpwstr>
  </property>
  <property fmtid="{D5CDD505-2E9C-101B-9397-08002B2CF9AE}" pid="3" name="_dlc_DocIdItemGuid">
    <vt:lpwstr>56579ddb-1cdf-4035-9a3d-2da04fab6c26</vt:lpwstr>
  </property>
  <property fmtid="{D5CDD505-2E9C-101B-9397-08002B2CF9AE}" pid="4" name="MediaServiceImageTags">
    <vt:lpwstr/>
  </property>
</Properties>
</file>